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0" r:id="rId6"/>
    <p:sldId id="260" r:id="rId7"/>
    <p:sldId id="263" r:id="rId8"/>
    <p:sldId id="261" r:id="rId9"/>
    <p:sldId id="262" r:id="rId10"/>
    <p:sldId id="264" r:id="rId11"/>
    <p:sldId id="267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33" autoAdjust="0"/>
  </p:normalViewPr>
  <p:slideViewPr>
    <p:cSldViewPr snapToGrid="0">
      <p:cViewPr varScale="1">
        <p:scale>
          <a:sx n="87" d="100"/>
          <a:sy n="87" d="100"/>
        </p:scale>
        <p:origin x="14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0536A-FDB5-421A-BD8F-A70E9C1362DF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D8F7A-5F4B-4F9B-8E44-27330DE08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62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Buna ziua, </a:t>
            </a:r>
            <a:r>
              <a:rPr lang="ro-RO" dirty="0" err="1"/>
              <a:t>astazi</a:t>
            </a:r>
            <a:r>
              <a:rPr lang="ro-RO" dirty="0"/>
              <a:t> va propun sa discutam despre </a:t>
            </a:r>
            <a:r>
              <a:rPr lang="ro-RO" dirty="0" err="1"/>
              <a:t>urmatorul</a:t>
            </a:r>
            <a:r>
              <a:rPr lang="ro-RO" dirty="0"/>
              <a:t> subiect, si anume Automatizarea deciziilor </a:t>
            </a:r>
            <a:r>
              <a:rPr lang="ro-RO" dirty="0" err="1"/>
              <a:t>agentilo</a:t>
            </a:r>
            <a:r>
              <a:rPr lang="ro-RO" dirty="0"/>
              <a:t> </a:t>
            </a:r>
            <a:r>
              <a:rPr lang="ro-RO" dirty="0" err="1"/>
              <a:t>intr</a:t>
            </a:r>
            <a:r>
              <a:rPr lang="ro-RO" dirty="0"/>
              <a:t>-un mediu virtual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846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Pentru partea de </a:t>
            </a:r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r>
              <a:rPr lang="ro-RO" dirty="0"/>
              <a:t>, agentul are nevoie de un </a:t>
            </a:r>
            <a:r>
              <a:rPr lang="ro-RO" dirty="0" err="1"/>
              <a:t>numar</a:t>
            </a:r>
            <a:r>
              <a:rPr lang="ro-RO" dirty="0"/>
              <a:t> mare de episoade ca sa performeze bine. </a:t>
            </a:r>
            <a:r>
              <a:rPr lang="ro-RO" dirty="0" err="1"/>
              <a:t>Dupa</a:t>
            </a:r>
            <a:r>
              <a:rPr lang="ro-RO" dirty="0"/>
              <a:t> 8 ore de antrenare, agentul a </a:t>
            </a:r>
            <a:r>
              <a:rPr lang="ro-RO" dirty="0" err="1"/>
              <a:t>reusit</a:t>
            </a:r>
            <a:r>
              <a:rPr lang="ro-RO" dirty="0"/>
              <a:t> sa </a:t>
            </a:r>
            <a:r>
              <a:rPr lang="ro-RO" dirty="0" err="1"/>
              <a:t>indeplineasca</a:t>
            </a:r>
            <a:r>
              <a:rPr lang="ro-RO" dirty="0"/>
              <a:t> sarcina de </a:t>
            </a:r>
            <a:r>
              <a:rPr lang="ro-RO" dirty="0" err="1"/>
              <a:t>cateva</a:t>
            </a:r>
            <a:r>
              <a:rPr lang="ro-RO" dirty="0"/>
              <a:t> ori. I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270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Colectare de date necesara </a:t>
            </a:r>
            <a:r>
              <a:rPr lang="ro-RO" dirty="0" err="1"/>
              <a:t>inainte</a:t>
            </a:r>
            <a:r>
              <a:rPr lang="ro-RO" dirty="0"/>
              <a:t> de realizarea modelului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201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Doreste</a:t>
            </a:r>
            <a:r>
              <a:rPr lang="ro-RO" dirty="0"/>
              <a:t> sa se </a:t>
            </a:r>
            <a:r>
              <a:rPr lang="ro-RO" dirty="0" err="1"/>
              <a:t>stabileasca</a:t>
            </a:r>
            <a:r>
              <a:rPr lang="ro-RO" dirty="0"/>
              <a:t> daca performanta agentului creste cu </a:t>
            </a:r>
            <a:r>
              <a:rPr lang="ro-RO" dirty="0" err="1"/>
              <a:t>numarul</a:t>
            </a:r>
            <a:r>
              <a:rPr lang="ro-RO" dirty="0"/>
              <a:t> de episoade si in ce mod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71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Avand</a:t>
            </a:r>
            <a:r>
              <a:rPr lang="ro-RO" dirty="0"/>
              <a:t> in vedere ca </a:t>
            </a:r>
            <a:r>
              <a:rPr lang="ro-RO" dirty="0" err="1"/>
              <a:t>agenti</a:t>
            </a:r>
            <a:r>
              <a:rPr lang="ro-RO" dirty="0"/>
              <a:t> software sunt </a:t>
            </a:r>
            <a:r>
              <a:rPr lang="ro-RO" dirty="0" err="1"/>
              <a:t>folositi</a:t>
            </a:r>
            <a:r>
              <a:rPr lang="ro-RO" dirty="0"/>
              <a:t> in toate domeniile si au rolul de a ne </a:t>
            </a:r>
            <a:r>
              <a:rPr lang="ro-RO" dirty="0" err="1"/>
              <a:t>usura</a:t>
            </a:r>
            <a:r>
              <a:rPr lang="ro-RO" dirty="0"/>
              <a:t> </a:t>
            </a:r>
            <a:r>
              <a:rPr lang="ro-RO" dirty="0" err="1"/>
              <a:t>viata</a:t>
            </a:r>
            <a:r>
              <a:rPr lang="ro-RO" dirty="0"/>
              <a:t>, am </a:t>
            </a:r>
            <a:r>
              <a:rPr lang="ro-RO" dirty="0" err="1"/>
              <a:t>incercat</a:t>
            </a:r>
            <a:r>
              <a:rPr lang="ro-RO" dirty="0"/>
              <a:t> sa </a:t>
            </a:r>
            <a:r>
              <a:rPr lang="ro-RO" dirty="0" err="1"/>
              <a:t>combim</a:t>
            </a:r>
            <a:r>
              <a:rPr lang="ro-RO" dirty="0"/>
              <a:t> 3 pasiuni din </a:t>
            </a:r>
            <a:r>
              <a:rPr lang="ro-RO" dirty="0" err="1"/>
              <a:t>viata</a:t>
            </a:r>
            <a:r>
              <a:rPr lang="ro-RO" dirty="0"/>
              <a:t> mea, ci anume tehnologia, </a:t>
            </a:r>
            <a:r>
              <a:rPr lang="ro-RO" dirty="0" err="1"/>
              <a:t>gamingul</a:t>
            </a:r>
            <a:r>
              <a:rPr lang="ro-RO" dirty="0"/>
              <a:t> si formula 1. Astfel, am decis ca agentul care va </a:t>
            </a:r>
            <a:r>
              <a:rPr lang="ro-RO" dirty="0" err="1"/>
              <a:t>invata</a:t>
            </a:r>
            <a:r>
              <a:rPr lang="ro-RO" dirty="0"/>
              <a:t> singur este un kart. </a:t>
            </a:r>
            <a:r>
              <a:rPr lang="ro-RO" dirty="0" err="1"/>
              <a:t>Asadar</a:t>
            </a:r>
            <a:r>
              <a:rPr lang="ro-RO" dirty="0"/>
              <a:t>, pentru a realiza asta, avem </a:t>
            </a:r>
            <a:r>
              <a:rPr lang="ro-RO" dirty="0" err="1"/>
              <a:t>urmatoarele</a:t>
            </a:r>
            <a:r>
              <a:rPr lang="ro-RO" dirty="0"/>
              <a:t> </a:t>
            </a:r>
            <a:r>
              <a:rPr lang="ro-RO" dirty="0" err="1"/>
              <a:t>intrebari</a:t>
            </a:r>
            <a:r>
              <a:rPr lang="ro-RO" dirty="0"/>
              <a:t> de cercetare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9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Asadar</a:t>
            </a:r>
            <a:r>
              <a:rPr lang="ro-RO" dirty="0"/>
              <a:t>, din </a:t>
            </a:r>
            <a:r>
              <a:rPr lang="ro-RO" dirty="0" err="1"/>
              <a:t>intrebarile</a:t>
            </a:r>
            <a:r>
              <a:rPr lang="ro-RO" dirty="0"/>
              <a:t> de cercetare rezulta obiectivele pe care trebuie sa le realizam pentru ca agentul sa </a:t>
            </a:r>
            <a:r>
              <a:rPr lang="ro-RO" dirty="0" err="1"/>
              <a:t>invete</a:t>
            </a:r>
            <a:r>
              <a:rPr lang="ro-RO" dirty="0"/>
              <a:t> prin metode de </a:t>
            </a:r>
            <a:r>
              <a:rPr lang="ro-RO" dirty="0" err="1"/>
              <a:t>invatare</a:t>
            </a:r>
            <a:r>
              <a:rPr lang="ro-RO" dirty="0"/>
              <a:t> automata, </a:t>
            </a:r>
            <a:r>
              <a:rPr lang="ro-RO" dirty="0" err="1"/>
              <a:t>asadar</a:t>
            </a:r>
            <a:r>
              <a:rPr lang="ro-RO" dirty="0"/>
              <a:t> s-a realizat o analiza teoretica, in care s-au analizat </a:t>
            </a:r>
            <a:r>
              <a:rPr lang="ro-RO" dirty="0" err="1"/>
              <a:t>niste</a:t>
            </a:r>
            <a:r>
              <a:rPr lang="ro-RO" dirty="0"/>
              <a:t> </a:t>
            </a:r>
            <a:r>
              <a:rPr lang="ro-RO" dirty="0" err="1"/>
              <a:t>lucrari</a:t>
            </a:r>
            <a:r>
              <a:rPr lang="ro-RO" dirty="0"/>
              <a:t> conexe in care s-au antrenat </a:t>
            </a:r>
            <a:r>
              <a:rPr lang="ro-RO" dirty="0" err="1"/>
              <a:t>agenti</a:t>
            </a:r>
            <a:r>
              <a:rPr lang="ro-RO" dirty="0"/>
              <a:t> similari, dar si care sunt platformele software necesare, </a:t>
            </a:r>
            <a:r>
              <a:rPr lang="ro-RO" dirty="0" err="1"/>
              <a:t>atat</a:t>
            </a:r>
            <a:r>
              <a:rPr lang="ro-RO" dirty="0"/>
              <a:t> pentru realizarea mediului, cat si pentru antrenarea agentului</a:t>
            </a:r>
          </a:p>
          <a:p>
            <a:r>
              <a:rPr lang="ro-RO" dirty="0"/>
              <a:t>Realizarea experimentului presupune adaptarea codului </a:t>
            </a:r>
            <a:r>
              <a:rPr lang="ro-RO" dirty="0" err="1"/>
              <a:t>Unity</a:t>
            </a:r>
            <a:r>
              <a:rPr lang="ro-RO" dirty="0"/>
              <a:t> , realizarea infrastructurii </a:t>
            </a:r>
            <a:r>
              <a:rPr lang="ro-RO" dirty="0" err="1"/>
              <a:t>Api</a:t>
            </a:r>
            <a:r>
              <a:rPr lang="ro-RO" dirty="0"/>
              <a:t> si a </a:t>
            </a:r>
            <a:r>
              <a:rPr lang="ro-RO" dirty="0" err="1"/>
              <a:t>endpointurilor</a:t>
            </a:r>
            <a:r>
              <a:rPr lang="ro-RO" dirty="0"/>
              <a:t> aferente, si procesul propriu zis de </a:t>
            </a:r>
            <a:r>
              <a:rPr lang="ro-RO" dirty="0" err="1"/>
              <a:t>invatare</a:t>
            </a:r>
            <a:r>
              <a:rPr lang="ro-RO" dirty="0"/>
              <a:t> al agentului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37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 vederea </a:t>
            </a:r>
            <a:r>
              <a:rPr lang="ro-RO" dirty="0" err="1"/>
              <a:t>realizarii</a:t>
            </a:r>
            <a:r>
              <a:rPr lang="ro-RO" dirty="0"/>
              <a:t> mediului de antrenament, s-a folosit o scena deja implementate de cei de la </a:t>
            </a:r>
            <a:r>
              <a:rPr lang="ro-RO" dirty="0" err="1"/>
              <a:t>Unity</a:t>
            </a:r>
            <a:r>
              <a:rPr lang="ro-RO" dirty="0"/>
              <a:t> Hub, pe care s-au realizat unele </a:t>
            </a:r>
            <a:r>
              <a:rPr lang="ro-RO" dirty="0" err="1"/>
              <a:t>adaptari</a:t>
            </a:r>
            <a:r>
              <a:rPr lang="ro-RO" dirty="0"/>
              <a:t> pentru colectarea datelor, </a:t>
            </a:r>
            <a:r>
              <a:rPr lang="ro-RO" dirty="0" err="1"/>
              <a:t>adaugarea</a:t>
            </a:r>
            <a:r>
              <a:rPr lang="ro-RO" dirty="0"/>
              <a:t> senzorilor frontali si comandarea agentului programatic.</a:t>
            </a:r>
          </a:p>
          <a:p>
            <a:r>
              <a:rPr lang="ro-RO" dirty="0"/>
              <a:t>Scopul agentului este sa </a:t>
            </a:r>
            <a:r>
              <a:rPr lang="ro-RO" dirty="0" err="1"/>
              <a:t>treaca</a:t>
            </a:r>
            <a:r>
              <a:rPr lang="ro-RO" dirty="0"/>
              <a:t> prin cele 3 </a:t>
            </a:r>
            <a:r>
              <a:rPr lang="ro-RO" dirty="0" err="1"/>
              <a:t>checkpoints</a:t>
            </a:r>
            <a:r>
              <a:rPr lang="ro-RO" dirty="0"/>
              <a:t> pana la expirarea timpului 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43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Agentul prezinta mai multe </a:t>
            </a:r>
            <a:r>
              <a:rPr lang="ro-RO" dirty="0" err="1"/>
              <a:t>proprietati</a:t>
            </a:r>
            <a:r>
              <a:rPr lang="ro-RO" dirty="0"/>
              <a:t> care sunt necesare pentru procesul de </a:t>
            </a:r>
            <a:r>
              <a:rPr lang="ro-RO" dirty="0" err="1"/>
              <a:t>invatare</a:t>
            </a:r>
            <a:r>
              <a:rPr lang="ro-RO" dirty="0"/>
              <a:t>. Din cele prezente toate sunt de intrare, mai </a:t>
            </a:r>
            <a:r>
              <a:rPr lang="ro-RO" dirty="0" err="1"/>
              <a:t>putin</a:t>
            </a:r>
            <a:r>
              <a:rPr lang="ro-RO" dirty="0"/>
              <a:t> state-</a:t>
            </a:r>
            <a:r>
              <a:rPr lang="ro-RO" dirty="0" err="1"/>
              <a:t>ul</a:t>
            </a:r>
            <a:r>
              <a:rPr lang="ro-RO" dirty="0"/>
              <a:t> este de output si prezinta </a:t>
            </a:r>
            <a:r>
              <a:rPr lang="ro-RO" dirty="0" err="1"/>
              <a:t>combinatiile</a:t>
            </a:r>
            <a:r>
              <a:rPr lang="ro-RO" dirty="0"/>
              <a:t> pe care kartul poate sa le ia mers </a:t>
            </a:r>
            <a:r>
              <a:rPr lang="ro-RO" dirty="0" err="1"/>
              <a:t>inainte</a:t>
            </a:r>
            <a:r>
              <a:rPr lang="ro-RO" dirty="0"/>
              <a:t>, </a:t>
            </a:r>
            <a:r>
              <a:rPr lang="ro-RO" dirty="0" err="1"/>
              <a:t>inapoi</a:t>
            </a:r>
            <a:r>
              <a:rPr lang="ro-RO" dirty="0"/>
              <a:t>, la </a:t>
            </a:r>
            <a:r>
              <a:rPr lang="ro-RO" dirty="0" err="1"/>
              <a:t>stanga</a:t>
            </a:r>
            <a:r>
              <a:rPr lang="ro-RO" dirty="0"/>
              <a:t> si la dreapta si </a:t>
            </a:r>
            <a:r>
              <a:rPr lang="ro-RO" dirty="0" err="1"/>
              <a:t>combinatii</a:t>
            </a:r>
            <a:r>
              <a:rPr lang="ro-RO" dirty="0"/>
              <a:t> intre ele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68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Din punct de vedere al fluxului, </a:t>
            </a:r>
            <a:r>
              <a:rPr lang="ro-RO" dirty="0" err="1"/>
              <a:t>dupa</a:t>
            </a:r>
            <a:r>
              <a:rPr lang="ro-RO" dirty="0"/>
              <a:t> ce </a:t>
            </a:r>
            <a:r>
              <a:rPr lang="ro-RO" dirty="0" err="1"/>
              <a:t>incepe</a:t>
            </a:r>
            <a:r>
              <a:rPr lang="ro-RO" dirty="0"/>
              <a:t> jocul, la fiecare cadru modelul de </a:t>
            </a:r>
            <a:r>
              <a:rPr lang="ro-RO" dirty="0" err="1"/>
              <a:t>invatare</a:t>
            </a:r>
            <a:r>
              <a:rPr lang="ro-RO" dirty="0"/>
              <a:t> automata ia decizia </a:t>
            </a:r>
            <a:r>
              <a:rPr lang="ro-RO" dirty="0" err="1"/>
              <a:t>bazanduse</a:t>
            </a:r>
            <a:r>
              <a:rPr lang="ro-RO" dirty="0"/>
              <a:t> pe modelul calculat, si este </a:t>
            </a:r>
            <a:r>
              <a:rPr lang="ro-RO" dirty="0" err="1"/>
              <a:t>transisa</a:t>
            </a:r>
            <a:r>
              <a:rPr lang="ro-RO" dirty="0"/>
              <a:t> modelului. Acest scenariu se repeta pana </a:t>
            </a:r>
            <a:r>
              <a:rPr lang="ro-RO" dirty="0" err="1"/>
              <a:t>cand</a:t>
            </a:r>
            <a:r>
              <a:rPr lang="ro-RO" dirty="0"/>
              <a:t> jocul se termina. Pentru acest scenariu, algoritmul are nevoie de date colectate anterior .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7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S-au realizat  5 tururi pentru fiecare scenariu. Timpii in care agentul a </a:t>
            </a:r>
            <a:r>
              <a:rPr lang="ro-RO" dirty="0" err="1"/>
              <a:t>reusit</a:t>
            </a:r>
            <a:r>
              <a:rPr lang="ro-RO" dirty="0"/>
              <a:t> sa </a:t>
            </a:r>
            <a:r>
              <a:rPr lang="ro-RO" dirty="0" err="1"/>
              <a:t>treaca</a:t>
            </a:r>
            <a:r>
              <a:rPr lang="ro-RO" dirty="0"/>
              <a:t> prin cele 3 </a:t>
            </a:r>
            <a:r>
              <a:rPr lang="ro-RO" dirty="0" err="1"/>
              <a:t>checkpointuri</a:t>
            </a:r>
            <a:r>
              <a:rPr lang="ro-RO" dirty="0"/>
              <a:t> a fost similar.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811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Pentru </a:t>
            </a:r>
            <a:r>
              <a:rPr lang="ro-RO" dirty="0" err="1"/>
              <a:t>invatarea</a:t>
            </a:r>
            <a:r>
              <a:rPr lang="ro-RO" dirty="0"/>
              <a:t> folosind tehnici de </a:t>
            </a:r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r>
              <a:rPr lang="ro-RO" dirty="0"/>
              <a:t>, pe </a:t>
            </a:r>
            <a:r>
              <a:rPr lang="ro-RO" dirty="0" err="1"/>
              <a:t>langa</a:t>
            </a:r>
            <a:r>
              <a:rPr lang="ro-RO" dirty="0"/>
              <a:t> componentele prezente la </a:t>
            </a:r>
            <a:r>
              <a:rPr lang="ro-RO" dirty="0" err="1"/>
              <a:t>invatarea</a:t>
            </a:r>
            <a:r>
              <a:rPr lang="ro-RO" dirty="0"/>
              <a:t> automata supravegheata, apare si componente de </a:t>
            </a:r>
            <a:r>
              <a:rPr lang="ro-RO" dirty="0" err="1"/>
              <a:t>openAi</a:t>
            </a:r>
            <a:r>
              <a:rPr lang="ro-RO" dirty="0"/>
              <a:t> </a:t>
            </a:r>
            <a:r>
              <a:rPr lang="ro-RO" dirty="0" err="1"/>
              <a:t>Gym</a:t>
            </a:r>
            <a:r>
              <a:rPr lang="ro-RO" dirty="0"/>
              <a:t>, prin </a:t>
            </a:r>
            <a:r>
              <a:rPr lang="ro-RO" dirty="0" err="1"/>
              <a:t>interemediul</a:t>
            </a:r>
            <a:r>
              <a:rPr lang="ro-RO" dirty="0"/>
              <a:t> </a:t>
            </a:r>
            <a:r>
              <a:rPr lang="ro-RO" dirty="0" err="1"/>
              <a:t>careia</a:t>
            </a:r>
            <a:r>
              <a:rPr lang="ro-RO" dirty="0"/>
              <a:t> agentul ia o decizia si este penalizat/recompensat in </a:t>
            </a:r>
            <a:r>
              <a:rPr lang="ro-RO" dirty="0" err="1"/>
              <a:t>functie</a:t>
            </a:r>
            <a:r>
              <a:rPr lang="ro-RO" dirty="0"/>
              <a:t> de o </a:t>
            </a:r>
            <a:r>
              <a:rPr lang="ro-RO" dirty="0" err="1"/>
              <a:t>functie</a:t>
            </a:r>
            <a:r>
              <a:rPr lang="ro-RO" dirty="0"/>
              <a:t> de </a:t>
            </a:r>
            <a:r>
              <a:rPr lang="ro-RO" dirty="0" err="1"/>
              <a:t>castig</a:t>
            </a:r>
            <a:r>
              <a:rPr lang="ro-RO" dirty="0"/>
              <a:t>.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37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Aici se poate observa </a:t>
            </a:r>
            <a:r>
              <a:rPr lang="ro-RO" dirty="0" err="1"/>
              <a:t>functia</a:t>
            </a:r>
            <a:r>
              <a:rPr lang="ro-RO" dirty="0"/>
              <a:t> de </a:t>
            </a:r>
            <a:r>
              <a:rPr lang="ro-RO" dirty="0" err="1"/>
              <a:t>castig</a:t>
            </a:r>
            <a:r>
              <a:rPr lang="ro-RO" dirty="0"/>
              <a:t>/penalizare. S-a dorit o penalizare mai accentuata in momentul in care agentul se aproprie mult de obstacole, in cazul de fata de </a:t>
            </a:r>
            <a:r>
              <a:rPr lang="ro-RO" dirty="0" err="1"/>
              <a:t>parapeti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D8F7A-5F4B-4F9B-8E44-27330DE083E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4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73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89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97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1855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4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3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04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373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36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7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32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257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51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32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0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94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7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A420E89-8D23-4296-B640-2C234704539C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687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A2DE303-5E85-F3BD-6F72-704227A7D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ro-RO" dirty="0"/>
              <a:t>Uicoabă Alexandru</a:t>
            </a:r>
            <a:endParaRPr lang="en-GB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73D30FD-6E4C-CEAA-45C8-96D498BB8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257301"/>
            <a:ext cx="6672865" cy="4343399"/>
          </a:xfrm>
        </p:spPr>
        <p:txBody>
          <a:bodyPr anchor="ctr">
            <a:normAutofit/>
          </a:bodyPr>
          <a:lstStyle/>
          <a:p>
            <a:r>
              <a:rPr lang="ro-RO" dirty="0"/>
              <a:t>Automatizarea deciziilor agenților într-un mediu virtual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06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B96E5D8-7B71-3455-20B9-023806DF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dirty="0"/>
              <a:t>S2. Rezultate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73CB3DF-9B72-E5DD-11F1-DA699D62E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27623"/>
            <a:ext cx="5978072" cy="3567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D5543"/>
              </a:buClr>
            </a:pPr>
            <a:r>
              <a:rPr lang="ro-RO" dirty="0"/>
              <a:t>După un număr ridicat de episoade agentul a reușit să facă task-</a:t>
            </a:r>
            <a:r>
              <a:rPr lang="ro-RO" dirty="0" err="1"/>
              <a:t>ul</a:t>
            </a:r>
            <a:endParaRPr lang="ro-RO" dirty="0"/>
          </a:p>
          <a:p>
            <a:pPr>
              <a:buClr>
                <a:srgbClr val="FD5543"/>
              </a:buClr>
            </a:pPr>
            <a:r>
              <a:rPr lang="ro-RO" dirty="0"/>
              <a:t>Limitări</a:t>
            </a:r>
          </a:p>
          <a:p>
            <a:pPr lvl="1">
              <a:buClr>
                <a:srgbClr val="FD5543"/>
              </a:buClr>
            </a:pPr>
            <a:r>
              <a:rPr lang="ro-RO" dirty="0"/>
              <a:t>numărul</a:t>
            </a:r>
            <a:r>
              <a:rPr lang="en-US" dirty="0"/>
              <a:t> mare de </a:t>
            </a:r>
            <a:r>
              <a:rPr lang="ro-RO" dirty="0"/>
              <a:t>episoade</a:t>
            </a:r>
            <a:r>
              <a:rPr lang="en-US" dirty="0"/>
              <a:t> </a:t>
            </a:r>
            <a:r>
              <a:rPr lang="ro-RO" dirty="0"/>
              <a:t>necesare</a:t>
            </a:r>
          </a:p>
          <a:p>
            <a:pPr marL="36900" indent="0">
              <a:buClr>
                <a:srgbClr val="FD5543"/>
              </a:buClr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" name="Imagine 9" descr="O imagine care conține text, semn, trecere de pietoni&#10;&#10;Descriere generată automat">
            <a:extLst>
              <a:ext uri="{FF2B5EF4-FFF2-40B4-BE49-F238E27FC236}">
                <a16:creationId xmlns:a16="http://schemas.microsoft.com/office/drawing/2014/main" id="{7B3E134D-A32F-22CE-B341-84B57FEDF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85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E907EDE7-7B73-7A23-5B50-25C9F91F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o-RO" sz="3600" dirty="0"/>
              <a:t>Concluzii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stituent conținut 2">
            <a:extLst>
              <a:ext uri="{FF2B5EF4-FFF2-40B4-BE49-F238E27FC236}">
                <a16:creationId xmlns:a16="http://schemas.microsoft.com/office/drawing/2014/main" id="{1D15FD28-B5BD-16CC-DB25-38CD5E3F60AB}"/>
              </a:ext>
            </a:extLst>
          </p:cNvPr>
          <p:cNvSpPr txBox="1">
            <a:spLocks/>
          </p:cNvSpPr>
          <p:nvPr/>
        </p:nvSpPr>
        <p:spPr>
          <a:xfrm>
            <a:off x="5105397" y="1115568"/>
            <a:ext cx="6753807" cy="5378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Utilizator uman ~ algoritmi de învățare automată supravegheați</a:t>
            </a:r>
          </a:p>
          <a:p>
            <a:r>
              <a:rPr lang="ro-RO" dirty="0"/>
              <a:t>Învățare automată supravegheată</a:t>
            </a:r>
          </a:p>
          <a:p>
            <a:pPr lvl="1"/>
            <a:r>
              <a:rPr lang="ro-RO" dirty="0">
                <a:effectLst/>
              </a:rPr>
              <a:t>Circuit cunoscut</a:t>
            </a:r>
          </a:p>
          <a:p>
            <a:pPr lvl="1"/>
            <a:r>
              <a:rPr lang="ro-RO" dirty="0"/>
              <a:t>Colectare date de pe circuit </a:t>
            </a:r>
          </a:p>
          <a:p>
            <a:pPr lvl="1"/>
            <a:r>
              <a:rPr lang="ro-RO" dirty="0"/>
              <a:t>Durează puțin antrenarea</a:t>
            </a:r>
          </a:p>
          <a:p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endParaRPr lang="ro-RO" dirty="0"/>
          </a:p>
          <a:p>
            <a:pPr lvl="1"/>
            <a:r>
              <a:rPr lang="ro-RO" dirty="0"/>
              <a:t>Circuit generat în mod aleatoriu</a:t>
            </a:r>
          </a:p>
          <a:p>
            <a:pPr lvl="1"/>
            <a:r>
              <a:rPr lang="ro-RO" dirty="0"/>
              <a:t>Număr mare de episoade</a:t>
            </a:r>
          </a:p>
          <a:p>
            <a:pPr lvl="1"/>
            <a:r>
              <a:rPr lang="ro-RO" dirty="0"/>
              <a:t>Durează mult antrenarea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9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40906DE-B7B3-D60E-85BA-5FBE6D2AB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Dezvoltări viitoare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15C2D98B-6CB9-88CA-1EFA-5518ABA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3D97FE"/>
              </a:buClr>
            </a:pPr>
            <a:r>
              <a:rPr lang="ro-RO"/>
              <a:t>Circuit generat în mod aleatoriu</a:t>
            </a:r>
          </a:p>
          <a:p>
            <a:pPr>
              <a:buClr>
                <a:srgbClr val="3D97FE"/>
              </a:buClr>
            </a:pPr>
            <a:r>
              <a:rPr lang="ro-RO"/>
              <a:t>Mai mulți agenți simultan</a:t>
            </a:r>
          </a:p>
          <a:p>
            <a:pPr>
              <a:buClr>
                <a:srgbClr val="3D97FE"/>
              </a:buClr>
            </a:pPr>
            <a:r>
              <a:rPr lang="ro-RO"/>
              <a:t>Mai multe tururi de circuit</a:t>
            </a:r>
          </a:p>
          <a:p>
            <a:pPr>
              <a:buClr>
                <a:srgbClr val="3D97FE"/>
              </a:buClr>
            </a:pPr>
            <a:r>
              <a:rPr lang="ro-RO"/>
              <a:t>Circuit mai complex</a:t>
            </a:r>
          </a:p>
          <a:p>
            <a:pPr>
              <a:buClr>
                <a:srgbClr val="3D97FE"/>
              </a:buClr>
            </a:pPr>
            <a:r>
              <a:rPr lang="ro-RO"/>
              <a:t>Mai multe episoade pentru RF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A8821A02-6D3A-04AA-A570-0DF562950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8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u 5">
            <a:extLst>
              <a:ext uri="{FF2B5EF4-FFF2-40B4-BE49-F238E27FC236}">
                <a16:creationId xmlns:a16="http://schemas.microsoft.com/office/drawing/2014/main" id="{BB1B2F54-D626-5CA7-81AD-5C1E57EA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710897"/>
            <a:ext cx="9590550" cy="1828813"/>
          </a:xfrm>
        </p:spPr>
        <p:txBody>
          <a:bodyPr/>
          <a:lstStyle/>
          <a:p>
            <a:r>
              <a:rPr lang="ro-RO" dirty="0"/>
              <a:t>Mulțumesc pentru atenție! </a:t>
            </a:r>
            <a:endParaRPr lang="en-GB" dirty="0"/>
          </a:p>
        </p:txBody>
      </p:sp>
      <p:sp>
        <p:nvSpPr>
          <p:cNvPr id="7" name="Substituent text 6">
            <a:extLst>
              <a:ext uri="{FF2B5EF4-FFF2-40B4-BE49-F238E27FC236}">
                <a16:creationId xmlns:a16="http://schemas.microsoft.com/office/drawing/2014/main" id="{990CB18D-00EC-56A8-D0B0-1F9604BA4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ro-RO" sz="4000" dirty="0"/>
          </a:p>
          <a:p>
            <a:r>
              <a:rPr lang="ro-RO" sz="4000" dirty="0"/>
              <a:t>Întrebări?</a:t>
            </a:r>
            <a:endParaRPr lang="en-GB" sz="4000" dirty="0"/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6973D6FA-9DF6-2BE2-0CE5-10545DC5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8" y="3861405"/>
            <a:ext cx="2471056" cy="24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6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1252D4F-AD82-D0A5-1A5C-95565BB2F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Întrebările de cercetare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EF6E97E-3481-4F8D-0625-4B94E3D36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FA429"/>
              </a:buClr>
            </a:pPr>
            <a:r>
              <a:rPr lang="ro-RO" dirty="0"/>
              <a:t>Care sunt datele de care agentul are nevoie pentru a învăța?</a:t>
            </a:r>
            <a:endParaRPr lang="ro-RO"/>
          </a:p>
          <a:p>
            <a:pPr>
              <a:buClr>
                <a:srgbClr val="FFA429"/>
              </a:buClr>
            </a:pPr>
            <a:r>
              <a:rPr lang="ro-RO" dirty="0"/>
              <a:t>Care algoritmi de învățare automată sunt mai performanți pentru task-</a:t>
            </a:r>
            <a:r>
              <a:rPr lang="ro-RO" dirty="0" err="1"/>
              <a:t>ul</a:t>
            </a:r>
            <a:r>
              <a:rPr lang="ro-RO" dirty="0"/>
              <a:t> acesta?</a:t>
            </a:r>
            <a:endParaRPr lang="ro-RO"/>
          </a:p>
          <a:p>
            <a:pPr>
              <a:buClr>
                <a:srgbClr val="FFA429"/>
              </a:buClr>
            </a:pPr>
            <a:r>
              <a:rPr lang="ro-RO" dirty="0"/>
              <a:t>Poate un agent fi mai bun decât o persoană umană?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28DD634C-8617-ED8D-4A90-AD388295A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407" y="1621101"/>
            <a:ext cx="3615798" cy="36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1B11F3D-7D45-475F-48E9-9329BC5D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Obiective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A1B2487-E027-C4E4-B5F9-36891211A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CDF97"/>
              </a:buClr>
            </a:pPr>
            <a:r>
              <a:rPr lang="ro-RO" dirty="0"/>
              <a:t>Analiză teoretică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Soluții conexe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Platforme software necesare</a:t>
            </a:r>
            <a:endParaRPr lang="ro-RO"/>
          </a:p>
          <a:p>
            <a:pPr>
              <a:buClr>
                <a:srgbClr val="FCDF97"/>
              </a:buClr>
            </a:pPr>
            <a:r>
              <a:rPr lang="ro-RO" dirty="0"/>
              <a:t>Realizare experiment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Adaptare mediu </a:t>
            </a:r>
            <a:r>
              <a:rPr lang="ro-RO" dirty="0" err="1"/>
              <a:t>Unity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Realizare infrastructură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Antrenare agent</a:t>
            </a:r>
            <a:endParaRPr lang="ro-RO"/>
          </a:p>
          <a:p>
            <a:pPr lvl="1">
              <a:buClr>
                <a:srgbClr val="FCDF97"/>
              </a:buClr>
            </a:pPr>
            <a:endParaRPr lang="en-GB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D7520754-976D-035C-FD78-478FE90C9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2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AD3388E-8039-051D-B2B3-AA7D0222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Mediul </a:t>
            </a:r>
            <a:r>
              <a:rPr lang="ro-RO" dirty="0" err="1"/>
              <a:t>Unity</a:t>
            </a:r>
            <a:endParaRPr lang="en-GB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43795FE5-6F40-D220-CE1E-E6807AB47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/>
              <a:t>Formă circuit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B6270205-D0BB-A629-4A8E-8670EA6ACF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o-RO" dirty="0"/>
              <a:t>Imaginea jucătorului (POV)</a:t>
            </a:r>
            <a:endParaRPr lang="en-GB" dirty="0"/>
          </a:p>
        </p:txBody>
      </p:sp>
      <p:pic>
        <p:nvPicPr>
          <p:cNvPr id="6" name="Imagine 5" descr="O imagine care conține text, captură de ecran, grafice vectoriale&#10;&#10;Descriere generată automat">
            <a:extLst>
              <a:ext uri="{FF2B5EF4-FFF2-40B4-BE49-F238E27FC236}">
                <a16:creationId xmlns:a16="http://schemas.microsoft.com/office/drawing/2014/main" id="{6EAEC049-EA7C-154C-26FA-63683CA3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9" y="2241381"/>
            <a:ext cx="4872990" cy="379349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255F442-FDF0-CB0E-B3D9-BAAE80E9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459" y="2215346"/>
            <a:ext cx="309499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2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85C2AA-7BEE-712F-CAE9-4EFF7BF6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Model Agent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024A89A-579F-6F09-C0AC-37982C80A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D33B15"/>
              </a:buClr>
            </a:pPr>
            <a:r>
              <a:rPr lang="ro-RO" dirty="0"/>
              <a:t>Time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 err="1"/>
              <a:t>xPos</a:t>
            </a:r>
            <a:r>
              <a:rPr lang="ro-RO" dirty="0"/>
              <a:t>, </a:t>
            </a:r>
            <a:r>
              <a:rPr lang="ro-RO" dirty="0" err="1"/>
              <a:t>yPos</a:t>
            </a:r>
            <a:r>
              <a:rPr lang="ro-RO" dirty="0"/>
              <a:t>, </a:t>
            </a:r>
            <a:r>
              <a:rPr lang="ro-RO" dirty="0" err="1"/>
              <a:t>zPos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 err="1"/>
              <a:t>Sensors</a:t>
            </a:r>
            <a:r>
              <a:rPr lang="ro-RO" dirty="0"/>
              <a:t> 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/>
              <a:t>Zone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 err="1"/>
              <a:t>MovinForward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 err="1"/>
              <a:t>gameOver</a:t>
            </a:r>
            <a:endParaRPr lang="ro-RO"/>
          </a:p>
          <a:p>
            <a:pPr>
              <a:buClr>
                <a:srgbClr val="D33B15"/>
              </a:buClr>
            </a:pPr>
            <a:r>
              <a:rPr lang="ro-RO" dirty="0"/>
              <a:t>State</a:t>
            </a:r>
            <a:endParaRPr lang="ro-RO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1EC463C5-F362-5D85-D460-817BB937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945" y="1081081"/>
            <a:ext cx="3995592" cy="422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4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13C523D-5088-D41F-2712-0C2BEA53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S1 - Flux de date învățare automată supravegheată</a:t>
            </a:r>
            <a:endParaRPr lang="en-GB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D19C435-79C7-A2CD-B324-BB76E8FD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03" y="1580050"/>
            <a:ext cx="4576345" cy="4568429"/>
          </a:xfrm>
          <a:prstGeom prst="rect">
            <a:avLst/>
          </a:prstGeom>
        </p:spPr>
      </p:pic>
      <p:pic>
        <p:nvPicPr>
          <p:cNvPr id="6" name="Imagine 5" descr="O imagine care conține text, roșu&#10;&#10;Descriere generată automat">
            <a:extLst>
              <a:ext uri="{FF2B5EF4-FFF2-40B4-BE49-F238E27FC236}">
                <a16:creationId xmlns:a16="http://schemas.microsoft.com/office/drawing/2014/main" id="{A6583F2E-8901-3BD8-DD1A-AF263890A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08" y="2036631"/>
            <a:ext cx="4873689" cy="36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2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552C7B7-85AA-B0AC-5555-EEACBE8B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S1. Rezultate </a:t>
            </a:r>
            <a:endParaRPr lang="en-GB" dirty="0"/>
          </a:p>
        </p:txBody>
      </p:sp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01FA27D6-443E-C915-D245-15FA3F462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936414"/>
              </p:ext>
            </p:extLst>
          </p:nvPr>
        </p:nvGraphicFramePr>
        <p:xfrm>
          <a:off x="1458998" y="2671958"/>
          <a:ext cx="9263356" cy="3193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5839">
                  <a:extLst>
                    <a:ext uri="{9D8B030D-6E8A-4147-A177-3AD203B41FA5}">
                      <a16:colId xmlns:a16="http://schemas.microsoft.com/office/drawing/2014/main" val="3551290656"/>
                    </a:ext>
                  </a:extLst>
                </a:gridCol>
                <a:gridCol w="2315839">
                  <a:extLst>
                    <a:ext uri="{9D8B030D-6E8A-4147-A177-3AD203B41FA5}">
                      <a16:colId xmlns:a16="http://schemas.microsoft.com/office/drawing/2014/main" val="2648601434"/>
                    </a:ext>
                  </a:extLst>
                </a:gridCol>
                <a:gridCol w="2315839">
                  <a:extLst>
                    <a:ext uri="{9D8B030D-6E8A-4147-A177-3AD203B41FA5}">
                      <a16:colId xmlns:a16="http://schemas.microsoft.com/office/drawing/2014/main" val="3493376349"/>
                    </a:ext>
                  </a:extLst>
                </a:gridCol>
                <a:gridCol w="2315839">
                  <a:extLst>
                    <a:ext uri="{9D8B030D-6E8A-4147-A177-3AD203B41FA5}">
                      <a16:colId xmlns:a16="http://schemas.microsoft.com/office/drawing/2014/main" val="3169655737"/>
                    </a:ext>
                  </a:extLst>
                </a:gridCol>
              </a:tblGrid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Utilizator uman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</a:t>
                      </a: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Forest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</a:t>
                      </a: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1867423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1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4378808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2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2443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3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 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2636071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4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secunde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1974792"/>
                  </a:ext>
                </a:extLst>
              </a:tr>
              <a:tr h="53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5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10744"/>
                  </a:ext>
                </a:extLst>
              </a:tr>
            </a:tbl>
          </a:graphicData>
        </a:graphic>
      </p:graphicFrame>
      <p:sp>
        <p:nvSpPr>
          <p:cNvPr id="3" name="CasetăText 2">
            <a:extLst>
              <a:ext uri="{FF2B5EF4-FFF2-40B4-BE49-F238E27FC236}">
                <a16:creationId xmlns:a16="http://schemas.microsoft.com/office/drawing/2014/main" id="{6C5C4FCA-4BA4-4FFA-A9B3-8AA24C437211}"/>
              </a:ext>
            </a:extLst>
          </p:cNvPr>
          <p:cNvSpPr txBox="1"/>
          <p:nvPr/>
        </p:nvSpPr>
        <p:spPr>
          <a:xfrm>
            <a:off x="1458998" y="2060154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Acuratețe: ~83%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078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27B63D1-DF55-F4F4-2F0E-318AE1A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1844"/>
            <a:ext cx="10353762" cy="970450"/>
          </a:xfrm>
        </p:spPr>
        <p:txBody>
          <a:bodyPr/>
          <a:lstStyle/>
          <a:p>
            <a:r>
              <a:rPr lang="ro-RO" dirty="0"/>
              <a:t>S2 . Flux de date – </a:t>
            </a:r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endParaRPr lang="en-GB" dirty="0"/>
          </a:p>
        </p:txBody>
      </p:sp>
      <p:pic>
        <p:nvPicPr>
          <p:cNvPr id="4" name="Imagine 3" descr="O imagine care conține text, monitor, captură de ecran, negru&#10;&#10;Descriere generată automat">
            <a:extLst>
              <a:ext uri="{FF2B5EF4-FFF2-40B4-BE49-F238E27FC236}">
                <a16:creationId xmlns:a16="http://schemas.microsoft.com/office/drawing/2014/main" id="{AF323AE9-A505-8508-DE40-C828BB20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28" y="1491448"/>
            <a:ext cx="5231927" cy="49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6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6275476-6B54-1626-5AF4-665476FA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S2. Open AI </a:t>
            </a:r>
            <a:r>
              <a:rPr lang="ro-RO" dirty="0" err="1"/>
              <a:t>Gym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0710DB7-026B-BB01-4D95-680DB161F3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/>
              <a:t>Structura pe directoare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3E34989C-95B4-B576-77CF-3D7709E29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o-RO" dirty="0"/>
              <a:t>Recompense/Penalizări</a:t>
            </a:r>
            <a:endParaRPr lang="en-GB" dirty="0"/>
          </a:p>
        </p:txBody>
      </p:sp>
      <p:pic>
        <p:nvPicPr>
          <p:cNvPr id="4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D387E730-C9F7-C9C9-0577-7768024E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13" y="2612571"/>
            <a:ext cx="3768345" cy="2817845"/>
          </a:xfrm>
          <a:prstGeom prst="rect">
            <a:avLst/>
          </a:prstGeom>
        </p:spPr>
      </p:pic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51FA34E4-A668-148E-2A7F-428DBC5C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246416"/>
              </p:ext>
            </p:extLst>
          </p:nvPr>
        </p:nvGraphicFramePr>
        <p:xfrm>
          <a:off x="6417761" y="3001227"/>
          <a:ext cx="4634926" cy="18193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7463">
                  <a:extLst>
                    <a:ext uri="{9D8B030D-6E8A-4147-A177-3AD203B41FA5}">
                      <a16:colId xmlns:a16="http://schemas.microsoft.com/office/drawing/2014/main" val="1359674963"/>
                    </a:ext>
                  </a:extLst>
                </a:gridCol>
                <a:gridCol w="2317463">
                  <a:extLst>
                    <a:ext uri="{9D8B030D-6E8A-4147-A177-3AD203B41FA5}">
                      <a16:colId xmlns:a16="http://schemas.microsoft.com/office/drawing/2014/main" val="79827180"/>
                    </a:ext>
                  </a:extLst>
                </a:gridCol>
              </a:tblGrid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Distanța până la obstacol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Recompensă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13358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&gt;= 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+ 10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61340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5 &amp;&amp; dis &gt;= 2.5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28396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2.5 &amp;&amp; dis &gt;= 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7680178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7788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726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zie">
  <a:themeElements>
    <a:clrScheme name="Ardezi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zi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zi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Ardezie</Template>
  <TotalTime>235</TotalTime>
  <Words>788</Words>
  <Application>Microsoft Office PowerPoint</Application>
  <PresentationFormat>Ecran lat</PresentationFormat>
  <Paragraphs>115</Paragraphs>
  <Slides>13</Slides>
  <Notes>12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13</vt:i4>
      </vt:variant>
    </vt:vector>
  </HeadingPairs>
  <TitlesOfParts>
    <vt:vector size="18" baseType="lpstr">
      <vt:lpstr>Calibri</vt:lpstr>
      <vt:lpstr>Calisto MT</vt:lpstr>
      <vt:lpstr>Times New Roman</vt:lpstr>
      <vt:lpstr>Wingdings 2</vt:lpstr>
      <vt:lpstr>Ardezie</vt:lpstr>
      <vt:lpstr>Automatizarea deciziilor agenților într-un mediu virtual</vt:lpstr>
      <vt:lpstr>Întrebările de cercetare</vt:lpstr>
      <vt:lpstr>Obiective</vt:lpstr>
      <vt:lpstr>Mediul Unity</vt:lpstr>
      <vt:lpstr>Model Agent</vt:lpstr>
      <vt:lpstr>S1 - Flux de date învățare automată supravegheată</vt:lpstr>
      <vt:lpstr>S1. Rezultate </vt:lpstr>
      <vt:lpstr>S2 . Flux de date – reinforcement learning</vt:lpstr>
      <vt:lpstr>S2. Open AI Gym</vt:lpstr>
      <vt:lpstr>S2. Rezultate</vt:lpstr>
      <vt:lpstr>Concluzii</vt:lpstr>
      <vt:lpstr>Dezvoltări viitoare</vt:lpstr>
      <vt:lpstr>Mulțumesc pentru atenție!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Automatizarea deciziilor agenților într-un mediu virtual</dc:title>
  <dc:creator>Alexandru Uicoabă</dc:creator>
  <cp:lastModifiedBy>Alexandru Uicoabă</cp:lastModifiedBy>
  <cp:revision>60</cp:revision>
  <dcterms:created xsi:type="dcterms:W3CDTF">2022-06-16T10:45:09Z</dcterms:created>
  <dcterms:modified xsi:type="dcterms:W3CDTF">2022-06-16T18:46:36Z</dcterms:modified>
</cp:coreProperties>
</file>